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22" r:id="rId2"/>
    <p:sldId id="362" r:id="rId3"/>
    <p:sldId id="259" r:id="rId4"/>
    <p:sldId id="341" r:id="rId5"/>
    <p:sldId id="347" r:id="rId6"/>
    <p:sldId id="343" r:id="rId7"/>
    <p:sldId id="345" r:id="rId8"/>
    <p:sldId id="346" r:id="rId9"/>
    <p:sldId id="348" r:id="rId10"/>
    <p:sldId id="349" r:id="rId11"/>
    <p:sldId id="350" r:id="rId12"/>
    <p:sldId id="342" r:id="rId13"/>
    <p:sldId id="344" r:id="rId14"/>
    <p:sldId id="325" r:id="rId15"/>
    <p:sldId id="294" r:id="rId16"/>
    <p:sldId id="329" r:id="rId17"/>
    <p:sldId id="331" r:id="rId18"/>
    <p:sldId id="330" r:id="rId19"/>
    <p:sldId id="332" r:id="rId20"/>
    <p:sldId id="335" r:id="rId21"/>
    <p:sldId id="334" r:id="rId22"/>
    <p:sldId id="321" r:id="rId23"/>
    <p:sldId id="333" r:id="rId24"/>
    <p:sldId id="339" r:id="rId25"/>
    <p:sldId id="328" r:id="rId26"/>
    <p:sldId id="336" r:id="rId27"/>
    <p:sldId id="327" r:id="rId28"/>
    <p:sldId id="338" r:id="rId29"/>
    <p:sldId id="337" r:id="rId30"/>
    <p:sldId id="324" r:id="rId31"/>
    <p:sldId id="361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297" r:id="rId43"/>
  </p:sldIdLst>
  <p:sldSz cx="12190413" cy="6859588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Noto Sans" panose="020B0502040504020204" pitchFamily="34" charset="0"/>
      <p:regular r:id="rId52"/>
      <p:bold r:id="rId53"/>
      <p:italic r:id="rId54"/>
      <p:boldItalic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64D"/>
    <a:srgbClr val="FFFFFF"/>
    <a:srgbClr val="252A85"/>
    <a:srgbClr val="F6E8E8"/>
    <a:srgbClr val="8B685D"/>
    <a:srgbClr val="1A76D4"/>
    <a:srgbClr val="7EB1DE"/>
    <a:srgbClr val="FBFBFB"/>
    <a:srgbClr val="0C0F14"/>
    <a:srgbClr val="C7C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88121" autoAdjust="0"/>
  </p:normalViewPr>
  <p:slideViewPr>
    <p:cSldViewPr>
      <p:cViewPr>
        <p:scale>
          <a:sx n="100" d="100"/>
          <a:sy n="100" d="100"/>
        </p:scale>
        <p:origin x="606" y="72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 err="1"/>
              <a:t>db</a:t>
            </a:r>
            <a:r>
              <a:rPr lang="ko-KR" altLang="en-US" dirty="0"/>
              <a:t>에 </a:t>
            </a:r>
            <a:r>
              <a:rPr lang="en-US" altLang="ko-KR" dirty="0"/>
              <a:t>CEM55026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인 암고양이 책을 </a:t>
            </a:r>
            <a:r>
              <a:rPr lang="en-US" altLang="ko-KR" dirty="0"/>
              <a:t>tom4321 </a:t>
            </a:r>
            <a:r>
              <a:rPr lang="ko-KR" altLang="en-US" dirty="0"/>
              <a:t>유저가 대출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55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책을 빌린 당사자인 </a:t>
            </a:r>
            <a:r>
              <a:rPr lang="en-US" altLang="ko-KR" dirty="0"/>
              <a:t>tom4321</a:t>
            </a:r>
            <a:r>
              <a:rPr lang="ko-KR" altLang="en-US" dirty="0"/>
              <a:t>은 대출 예약을 할 수 없고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당사자가 아닌 </a:t>
            </a:r>
            <a:r>
              <a:rPr lang="en-US" altLang="ko-KR" dirty="0"/>
              <a:t>minju1221 </a:t>
            </a:r>
            <a:r>
              <a:rPr lang="ko-KR" altLang="en-US" dirty="0"/>
              <a:t>유저는 대출 예약 버튼이 활성화되어 예약이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84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이외에도 도서 예약이 불가능한 조건은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3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도서의 책을 여러 명이 예약했을 경우 우선순위가 부여됩니다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벼알</a:t>
            </a:r>
            <a:r>
              <a:rPr lang="ko-KR" altLang="en-US" dirty="0"/>
              <a:t> 삼 형제가 대출 중인 경우 </a:t>
            </a:r>
            <a:r>
              <a:rPr lang="en-US" altLang="ko-KR" dirty="0"/>
              <a:t>1</a:t>
            </a:r>
            <a:r>
              <a:rPr lang="ko-KR" altLang="en-US" dirty="0"/>
              <a:t>부터 예약한 순서대로 </a:t>
            </a:r>
            <a:r>
              <a:rPr lang="ko-KR" altLang="en-US" dirty="0" err="1"/>
              <a:t>쌓여나갑니다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대출 중이었던 책이 반납되어 빌릴 수 있을 때 </a:t>
            </a:r>
            <a:r>
              <a:rPr lang="en-US" altLang="ko-KR" dirty="0"/>
              <a:t>0</a:t>
            </a:r>
            <a:r>
              <a:rPr lang="ko-KR" altLang="en-US" dirty="0"/>
              <a:t>으로 변경됩니다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예약 취소를 하면 우선순위가 순서대로 당겨집니다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40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알림은 대출 가능한 예약 도서</a:t>
            </a:r>
            <a:r>
              <a:rPr lang="en-US" altLang="ko-KR" dirty="0"/>
              <a:t>, </a:t>
            </a:r>
            <a:r>
              <a:rPr lang="ko-KR" altLang="en-US" dirty="0"/>
              <a:t>연체 도서가 뜹니다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유저는 </a:t>
            </a:r>
            <a:r>
              <a:rPr lang="en-US" altLang="ko-KR" dirty="0"/>
              <a:t>Tom 0726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예약한 도서가 우선 순위 </a:t>
            </a:r>
            <a:r>
              <a:rPr lang="en-US" altLang="ko-KR" dirty="0"/>
              <a:t>0</a:t>
            </a:r>
            <a:r>
              <a:rPr lang="ko-KR" altLang="en-US" dirty="0"/>
              <a:t>이 되어서 빌릴 수 있는 상태일 때 알림에 뜨는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73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유저는 </a:t>
            </a:r>
            <a:r>
              <a:rPr lang="en-US" altLang="ko-KR" dirty="0"/>
              <a:t>Tom 4321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대출한 도서가 오늘 날짜를 지나 연체되면 알림에 뜹니다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36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 </a:t>
            </a:r>
            <a:r>
              <a:rPr lang="en-US" altLang="ko-KR" dirty="0" err="1"/>
              <a:t>db</a:t>
            </a:r>
            <a:r>
              <a:rPr lang="ko-KR" altLang="en-US" dirty="0"/>
              <a:t>에 </a:t>
            </a:r>
            <a:r>
              <a:rPr lang="en-US" altLang="ko-KR" dirty="0"/>
              <a:t>tom0726</a:t>
            </a:r>
            <a:r>
              <a:rPr lang="ko-KR" altLang="en-US" dirty="0"/>
              <a:t>이 예약한 도서는 마법의 원과</a:t>
            </a:r>
            <a:r>
              <a:rPr lang="en-US" altLang="ko-KR" dirty="0"/>
              <a:t> </a:t>
            </a:r>
            <a:r>
              <a:rPr lang="ko-KR" altLang="en-US" dirty="0"/>
              <a:t>암고양이입니다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175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Tom0726</a:t>
            </a:r>
            <a:r>
              <a:rPr lang="ko-KR" altLang="en-US" dirty="0"/>
              <a:t>이 예약한 도서가 뜨는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예약한 것을 취소할 수도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55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 </a:t>
            </a:r>
            <a:r>
              <a:rPr lang="en-US" altLang="ko-KR" dirty="0" err="1"/>
              <a:t>db</a:t>
            </a:r>
            <a:r>
              <a:rPr lang="ko-KR" altLang="en-US" dirty="0"/>
              <a:t>에 </a:t>
            </a:r>
            <a:r>
              <a:rPr lang="en-US" altLang="ko-KR" dirty="0"/>
              <a:t>tom0726</a:t>
            </a:r>
            <a:r>
              <a:rPr lang="ko-KR" altLang="en-US" dirty="0"/>
              <a:t>이 대출한 도서는 </a:t>
            </a:r>
            <a:r>
              <a:rPr lang="ko-KR" altLang="en-US" dirty="0" err="1"/>
              <a:t>벼알</a:t>
            </a:r>
            <a:r>
              <a:rPr lang="ko-KR" altLang="en-US" dirty="0"/>
              <a:t> 삼 형제와 </a:t>
            </a:r>
            <a:r>
              <a:rPr lang="ko-KR" altLang="en-US" dirty="0" err="1"/>
              <a:t>몽실언니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09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대출 목록을 클릭 시 자신이 대출한 목록이 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</a:t>
            </a:r>
            <a:r>
              <a:rPr lang="ko-KR" altLang="en-US" dirty="0" err="1"/>
              <a:t>벼알</a:t>
            </a:r>
            <a:r>
              <a:rPr lang="ko-KR" altLang="en-US" dirty="0"/>
              <a:t> 삼형제를 보면 대출 연장 버튼이 비활성화 된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06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8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이유는 해당 책을 예약하고 있는 사람이 있기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31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이외에도 대출 연장이 불가능한 조건은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399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60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63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Database</a:t>
            </a:r>
            <a:r>
              <a:rPr lang="ko-KR" altLang="en-US" dirty="0"/>
              <a:t>에 목록과 같이 총 </a:t>
            </a:r>
            <a:r>
              <a:rPr lang="en-US" altLang="ko-KR" dirty="0"/>
              <a:t>4</a:t>
            </a:r>
            <a:r>
              <a:rPr lang="ko-KR" altLang="en-US" dirty="0"/>
              <a:t>개의 테이블이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54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 </a:t>
            </a:r>
            <a:r>
              <a:rPr lang="ko-KR" altLang="en-US" dirty="0"/>
              <a:t>테이블은 유저 정보가 저장되어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Admin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ko-KR" altLang="en-US" dirty="0" err="1"/>
              <a:t>사서고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이면 일반 유저입니다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99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책 정보가 입력된 엑셀 내용을 </a:t>
            </a:r>
            <a:r>
              <a:rPr lang="en-US" altLang="ko-KR" dirty="0"/>
              <a:t>book </a:t>
            </a:r>
            <a:r>
              <a:rPr lang="ko-KR" altLang="en-US" dirty="0"/>
              <a:t>테이블에 넣었습니다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9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Check_out</a:t>
            </a:r>
            <a:r>
              <a:rPr lang="ko-KR" altLang="en-US" dirty="0"/>
              <a:t>은 대출 목록이 저장되어 있습니다</a:t>
            </a:r>
            <a:r>
              <a:rPr lang="en-US" altLang="ko-KR" dirty="0"/>
              <a:t>.</a:t>
            </a:r>
          </a:p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rgbClr val="2E364D"/>
                </a:solidFill>
              </a:rPr>
              <a:t>chk_exten</a:t>
            </a:r>
            <a:r>
              <a:rPr lang="ko-KR" altLang="en-US" dirty="0">
                <a:solidFill>
                  <a:srgbClr val="2E364D"/>
                </a:solidFill>
              </a:rPr>
              <a:t>에서 </a:t>
            </a:r>
            <a:r>
              <a:rPr lang="en-US" altLang="ko-KR" dirty="0">
                <a:solidFill>
                  <a:srgbClr val="2E364D"/>
                </a:solidFill>
              </a:rPr>
              <a:t> N</a:t>
            </a:r>
            <a:r>
              <a:rPr lang="ko-KR" altLang="en-US" dirty="0">
                <a:solidFill>
                  <a:srgbClr val="2E364D"/>
                </a:solidFill>
              </a:rPr>
              <a:t>이면  대출 연장한 상태입니다</a:t>
            </a:r>
            <a:r>
              <a:rPr lang="en-US" altLang="ko-KR" dirty="0">
                <a:solidFill>
                  <a:srgbClr val="2E364D"/>
                </a:solidFill>
              </a:rPr>
              <a:t>.</a:t>
            </a:r>
            <a:endParaRPr lang="ko-KR" altLang="en-US" dirty="0">
              <a:solidFill>
                <a:srgbClr val="2E364D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1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Reservation</a:t>
            </a:r>
            <a:r>
              <a:rPr lang="ko-KR" altLang="en-US" dirty="0"/>
              <a:t>에는 예약 목록이 저장되어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예약 우선 순위는 책 이름을 기준으로 순위가 </a:t>
            </a:r>
            <a:r>
              <a:rPr lang="en-US" altLang="ko-KR" dirty="0"/>
              <a:t>1</a:t>
            </a:r>
            <a:r>
              <a:rPr lang="ko-KR" altLang="en-US" dirty="0"/>
              <a:t>부터 매겨지며</a:t>
            </a:r>
            <a:endParaRPr lang="en-US" altLang="ko-KR" dirty="0"/>
          </a:p>
          <a:p>
            <a:r>
              <a:rPr lang="ko-KR" altLang="en-US" dirty="0"/>
              <a:t>예약한 책이 반납되면 우선순위는 </a:t>
            </a:r>
            <a:r>
              <a:rPr lang="en-US" altLang="ko-KR" dirty="0"/>
              <a:t>1</a:t>
            </a:r>
            <a:r>
              <a:rPr lang="ko-KR" altLang="en-US" dirty="0"/>
              <a:t>씩 작아지고</a:t>
            </a:r>
            <a:r>
              <a:rPr lang="en-US" altLang="ko-KR" dirty="0"/>
              <a:t>,</a:t>
            </a:r>
            <a:r>
              <a:rPr lang="ko-KR" altLang="en-US" dirty="0"/>
              <a:t> 예약 우선순위가 </a:t>
            </a:r>
            <a:r>
              <a:rPr lang="en-US" altLang="ko-KR" dirty="0"/>
              <a:t>0</a:t>
            </a:r>
            <a:r>
              <a:rPr lang="ko-KR" altLang="en-US" dirty="0"/>
              <a:t>인 유저는 대출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38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 검색은 책 제목</a:t>
            </a:r>
            <a:r>
              <a:rPr lang="en-US" altLang="ko-KR" dirty="0"/>
              <a:t>, </a:t>
            </a:r>
            <a:r>
              <a:rPr lang="ko-KR" altLang="en-US" dirty="0"/>
              <a:t>저자를 선택해서 검색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화면은 조건을 책 제목으로 </a:t>
            </a:r>
            <a:r>
              <a:rPr lang="ko-KR" altLang="en-US" dirty="0" err="1"/>
              <a:t>파이썬을</a:t>
            </a:r>
            <a:r>
              <a:rPr lang="ko-KR" altLang="en-US" dirty="0"/>
              <a:t> 검색한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3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화면은 조건을 저자로</a:t>
            </a:r>
            <a:r>
              <a:rPr lang="en-US" altLang="ko-KR" dirty="0"/>
              <a:t> </a:t>
            </a:r>
            <a:r>
              <a:rPr lang="ko-KR" altLang="en-US" dirty="0"/>
              <a:t>민지를 입력한 상태입니다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39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471910" y="5162813"/>
            <a:ext cx="4727752" cy="5712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447133" y="3188658"/>
            <a:ext cx="6743271" cy="21133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070870" y="4149874"/>
            <a:ext cx="8208912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6.png"/><Relationship Id="rId7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9623598" y="4731050"/>
            <a:ext cx="2423496" cy="1435333"/>
          </a:xfrm>
        </p:spPr>
        <p:txBody>
          <a:bodyPr/>
          <a:lstStyle/>
          <a:p>
            <a:r>
              <a:rPr lang="en-US" altLang="ko-KR" sz="1800" dirty="0">
                <a:solidFill>
                  <a:srgbClr val="F6E8E8"/>
                </a:solidFill>
              </a:rPr>
              <a:t>Developer</a:t>
            </a:r>
          </a:p>
          <a:p>
            <a:r>
              <a:rPr lang="en-US" altLang="ko-KR" sz="1800" dirty="0">
                <a:solidFill>
                  <a:srgbClr val="F6E8E8"/>
                </a:solidFill>
              </a:rPr>
              <a:t>201801743 </a:t>
            </a:r>
            <a:r>
              <a:rPr lang="ko-KR" altLang="en-US" sz="1800" dirty="0">
                <a:solidFill>
                  <a:srgbClr val="F6E8E8"/>
                </a:solidFill>
              </a:rPr>
              <a:t>김 규빈</a:t>
            </a:r>
            <a:r>
              <a:rPr lang="en-US" altLang="ko-KR" sz="1800" dirty="0">
                <a:solidFill>
                  <a:srgbClr val="F6E8E8"/>
                </a:solidFill>
              </a:rPr>
              <a:t> 201801828 </a:t>
            </a:r>
            <a:r>
              <a:rPr lang="ko-KR" altLang="en-US" sz="1800" dirty="0">
                <a:solidFill>
                  <a:srgbClr val="F6E8E8"/>
                </a:solidFill>
              </a:rPr>
              <a:t>홍 상혁</a:t>
            </a:r>
            <a:r>
              <a:rPr lang="en-US" altLang="ko-KR" sz="1800" dirty="0">
                <a:solidFill>
                  <a:srgbClr val="F6E8E8"/>
                </a:solidFill>
              </a:rPr>
              <a:t>202001834 </a:t>
            </a:r>
            <a:r>
              <a:rPr lang="ko-KR" altLang="en-US" sz="1800" dirty="0">
                <a:solidFill>
                  <a:srgbClr val="F6E8E8"/>
                </a:solidFill>
              </a:rPr>
              <a:t>진 민주</a:t>
            </a:r>
            <a:endParaRPr lang="en-US" altLang="ko-KR" sz="1800" dirty="0">
              <a:solidFill>
                <a:srgbClr val="F6E8E8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E8E8"/>
                </a:solidFill>
              </a:rPr>
              <a:t>LIVE-RARY</a:t>
            </a:r>
            <a:endParaRPr lang="ko-KR" altLang="en-US" dirty="0">
              <a:solidFill>
                <a:srgbClr val="F6E8E8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로그인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1727F-E470-EAC8-9F2C-54420869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6"/>
          <a:stretch/>
        </p:blipFill>
        <p:spPr>
          <a:xfrm>
            <a:off x="2479165" y="1485579"/>
            <a:ext cx="7246578" cy="518457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440023C-096A-EEAA-62C8-13283025A1C2}"/>
              </a:ext>
            </a:extLst>
          </p:cNvPr>
          <p:cNvSpPr/>
          <p:nvPr/>
        </p:nvSpPr>
        <p:spPr>
          <a:xfrm>
            <a:off x="4978648" y="4644284"/>
            <a:ext cx="1098554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C5112A-DBC1-970A-D36F-11D9AF4A8A26}"/>
              </a:ext>
            </a:extLst>
          </p:cNvPr>
          <p:cNvSpPr/>
          <p:nvPr/>
        </p:nvSpPr>
        <p:spPr>
          <a:xfrm>
            <a:off x="3506215" y="5281073"/>
            <a:ext cx="1148832" cy="36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6969"/>
                </a:solidFill>
              </a:rPr>
              <a:t>회원가입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BE349C3-1511-A43F-618D-2A34A9C268ED}"/>
              </a:ext>
            </a:extLst>
          </p:cNvPr>
          <p:cNvCxnSpPr>
            <a:cxnSpLocks/>
            <a:stCxn id="7" idx="2"/>
            <a:endCxn id="13" idx="3"/>
          </p:cNvCxnSpPr>
          <p:nvPr/>
        </p:nvCxnSpPr>
        <p:spPr>
          <a:xfrm rot="5400000">
            <a:off x="4899106" y="4832273"/>
            <a:ext cx="384760" cy="872878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AB4501A1-09D2-82C3-E38F-C6A7F86B9208}"/>
              </a:ext>
            </a:extLst>
          </p:cNvPr>
          <p:cNvSpPr/>
          <p:nvPr/>
        </p:nvSpPr>
        <p:spPr>
          <a:xfrm>
            <a:off x="7175326" y="3979030"/>
            <a:ext cx="216024" cy="497068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F3B157-6BFF-95B8-FAB2-A936E025F6CF}"/>
              </a:ext>
            </a:extLst>
          </p:cNvPr>
          <p:cNvSpPr/>
          <p:nvPr/>
        </p:nvSpPr>
        <p:spPr>
          <a:xfrm>
            <a:off x="7535366" y="3979030"/>
            <a:ext cx="1148832" cy="4970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2E8C3C-6F4B-4C38-8568-3D829E5FF800}"/>
              </a:ext>
            </a:extLst>
          </p:cNvPr>
          <p:cNvSpPr/>
          <p:nvPr/>
        </p:nvSpPr>
        <p:spPr>
          <a:xfrm>
            <a:off x="6113211" y="4644284"/>
            <a:ext cx="1098554" cy="43204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C569C6-C6E6-891F-52C8-F0B497F55E83}"/>
              </a:ext>
            </a:extLst>
          </p:cNvPr>
          <p:cNvSpPr/>
          <p:nvPr/>
        </p:nvSpPr>
        <p:spPr>
          <a:xfrm>
            <a:off x="7535366" y="5270278"/>
            <a:ext cx="1148832" cy="36003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7EB1DE"/>
                </a:solidFill>
              </a:rPr>
              <a:t>로그인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6EBA9EC-9EBF-DC53-5D23-86192455FABF}"/>
              </a:ext>
            </a:extLst>
          </p:cNvPr>
          <p:cNvCxnSpPr>
            <a:cxnSpLocks/>
            <a:stCxn id="25" idx="2"/>
            <a:endCxn id="28" idx="1"/>
          </p:cNvCxnSpPr>
          <p:nvPr/>
        </p:nvCxnSpPr>
        <p:spPr>
          <a:xfrm rot="16200000" flipH="1">
            <a:off x="6911945" y="4826875"/>
            <a:ext cx="373965" cy="872878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21" grpId="0" animBg="1"/>
      <p:bldP spid="22" grpId="0" animBg="1"/>
      <p:bldP spid="25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회원가입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회원가입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F6F42-6B30-86EF-0E79-A042D2C65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6"/>
          <a:stretch/>
        </p:blipFill>
        <p:spPr>
          <a:xfrm>
            <a:off x="2583660" y="1485579"/>
            <a:ext cx="7023091" cy="5023511"/>
          </a:xfrm>
          <a:prstGeom prst="rect">
            <a:avLst/>
          </a:prstGeom>
        </p:spPr>
      </p:pic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8025324A-622B-F483-D109-C3C969F3077A}"/>
              </a:ext>
            </a:extLst>
          </p:cNvPr>
          <p:cNvSpPr/>
          <p:nvPr/>
        </p:nvSpPr>
        <p:spPr>
          <a:xfrm>
            <a:off x="7263106" y="2859987"/>
            <a:ext cx="360040" cy="1728192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336A57-B7C1-6304-F1D9-518BB253CE89}"/>
              </a:ext>
            </a:extLst>
          </p:cNvPr>
          <p:cNvSpPr/>
          <p:nvPr/>
        </p:nvSpPr>
        <p:spPr>
          <a:xfrm>
            <a:off x="7679382" y="2859987"/>
            <a:ext cx="1148832" cy="17281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1B27026-BAD2-2128-9636-829475CA2B02}"/>
              </a:ext>
            </a:extLst>
          </p:cNvPr>
          <p:cNvSpPr/>
          <p:nvPr/>
        </p:nvSpPr>
        <p:spPr>
          <a:xfrm>
            <a:off x="4943079" y="5013970"/>
            <a:ext cx="2304256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51CD26-4E49-9725-6C9E-5EB4CB336C8A}"/>
              </a:ext>
            </a:extLst>
          </p:cNvPr>
          <p:cNvSpPr/>
          <p:nvPr/>
        </p:nvSpPr>
        <p:spPr>
          <a:xfrm>
            <a:off x="7659990" y="5013970"/>
            <a:ext cx="1148832" cy="36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회원가입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8AE6507-BE9E-94D5-46A1-D88C69D5A91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247335" y="5193989"/>
            <a:ext cx="412655" cy="3600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회원가입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정보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FAD934-59A0-C0C6-2B5D-4C35042D2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22" y="2333154"/>
            <a:ext cx="3690896" cy="75405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2A9868A-C03E-FA00-D4F5-DD8CDE948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43" y="2075712"/>
            <a:ext cx="4019094" cy="821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5C2C48-71F6-6CF4-DF33-7E8228A12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22" y="1485580"/>
            <a:ext cx="3690896" cy="7547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225BC5-73D6-A8D3-0267-065CF6A1D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822" y="3180731"/>
            <a:ext cx="3690896" cy="14175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1306E9-8E69-BF93-DF7D-F3FB87EBD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958" y="5300996"/>
            <a:ext cx="4446007" cy="13298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E08964-E6B0-AF45-E4B9-D5C057CC4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643" y="3222305"/>
            <a:ext cx="4019094" cy="1546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29FED7-B8FF-DC81-9F5F-D0905A8CA6D8}"/>
              </a:ext>
            </a:extLst>
          </p:cNvPr>
          <p:cNvSpPr txBox="1"/>
          <p:nvPr/>
        </p:nvSpPr>
        <p:spPr>
          <a:xfrm>
            <a:off x="2099612" y="4851398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정상적인 값을 입력한 경우</a:t>
            </a:r>
          </a:p>
        </p:txBody>
      </p:sp>
      <p:pic>
        <p:nvPicPr>
          <p:cNvPr id="19" name="그래픽 18" descr="아래쪽 캐럿 단색으로 채워진">
            <a:extLst>
              <a:ext uri="{FF2B5EF4-FFF2-40B4-BE49-F238E27FC236}">
                <a16:creationId xmlns:a16="http://schemas.microsoft.com/office/drawing/2014/main" id="{4C74999E-F6CE-D868-9F3F-2932964736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7126" y="4907790"/>
            <a:ext cx="495672" cy="4956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10B278-D045-4C47-CC60-F120A5CA6453}"/>
              </a:ext>
            </a:extLst>
          </p:cNvPr>
          <p:cNvSpPr txBox="1"/>
          <p:nvPr/>
        </p:nvSpPr>
        <p:spPr>
          <a:xfrm>
            <a:off x="7769567" y="4682121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입력 값이 잘못된 경우</a:t>
            </a:r>
          </a:p>
        </p:txBody>
      </p:sp>
    </p:spTree>
    <p:extLst>
      <p:ext uri="{BB962C8B-B14F-4D97-AF65-F5344CB8AC3E}">
        <p14:creationId xmlns:p14="http://schemas.microsoft.com/office/powerpoint/2010/main" val="17750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회원가입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회원가입 완료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2EB00A-F6FF-47F2-1B78-849EC44D2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98"/>
          <a:stretch/>
        </p:blipFill>
        <p:spPr>
          <a:xfrm>
            <a:off x="2474745" y="1485579"/>
            <a:ext cx="7240922" cy="51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2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4BB5B949-33A3-D979-D7EE-5B7F6D427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6" t="8333"/>
          <a:stretch/>
        </p:blipFill>
        <p:spPr>
          <a:xfrm>
            <a:off x="262558" y="1992585"/>
            <a:ext cx="2160240" cy="5404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마이페이지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마이페이지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C8932A-934F-0B12-1FD2-F66876786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0" b="16606"/>
          <a:stretch/>
        </p:blipFill>
        <p:spPr>
          <a:xfrm>
            <a:off x="2769761" y="1917626"/>
            <a:ext cx="7599392" cy="4392488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B127F9B-3B06-8AE9-DB42-CCF3BF08FE37}"/>
              </a:ext>
            </a:extLst>
          </p:cNvPr>
          <p:cNvSpPr/>
          <p:nvPr/>
        </p:nvSpPr>
        <p:spPr>
          <a:xfrm>
            <a:off x="3932647" y="5383386"/>
            <a:ext cx="1179954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802C5A-E7DE-24D9-B498-1C324C70A4F9}"/>
              </a:ext>
            </a:extLst>
          </p:cNvPr>
          <p:cNvSpPr/>
          <p:nvPr/>
        </p:nvSpPr>
        <p:spPr>
          <a:xfrm>
            <a:off x="2504897" y="6052447"/>
            <a:ext cx="1148832" cy="36003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회원 탈퇴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7BACE9-BC2C-3324-4EE8-42B9B1CBA751}"/>
              </a:ext>
            </a:extLst>
          </p:cNvPr>
          <p:cNvSpPr/>
          <p:nvPr/>
        </p:nvSpPr>
        <p:spPr>
          <a:xfrm>
            <a:off x="609520" y="2046798"/>
            <a:ext cx="971550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E8B11E3-B206-4F99-AE86-8745CA7B6CB7}"/>
              </a:ext>
            </a:extLst>
          </p:cNvPr>
          <p:cNvCxnSpPr>
            <a:cxnSpLocks/>
            <a:stCxn id="14" idx="2"/>
            <a:endCxn id="15" idx="3"/>
          </p:cNvCxnSpPr>
          <p:nvPr/>
        </p:nvCxnSpPr>
        <p:spPr>
          <a:xfrm rot="5400000">
            <a:off x="3879661" y="5589503"/>
            <a:ext cx="417032" cy="86889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AF1A446-ED58-3C67-F436-9AFE475B5FAA}"/>
              </a:ext>
            </a:extLst>
          </p:cNvPr>
          <p:cNvSpPr/>
          <p:nvPr/>
        </p:nvSpPr>
        <p:spPr>
          <a:xfrm>
            <a:off x="5175459" y="5374009"/>
            <a:ext cx="1179953" cy="432048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3CF53-BB8D-21FE-9A20-4B87D81E93CD}"/>
              </a:ext>
            </a:extLst>
          </p:cNvPr>
          <p:cNvSpPr/>
          <p:nvPr/>
        </p:nvSpPr>
        <p:spPr>
          <a:xfrm>
            <a:off x="6052876" y="6058050"/>
            <a:ext cx="1454936" cy="36003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0070C0"/>
                </a:solidFill>
              </a:rPr>
              <a:t>회원정보 수정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7D8E9A3-9BA6-FE8F-0982-97B8B3159569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 rot="16200000" flipH="1">
            <a:off x="5693150" y="5878343"/>
            <a:ext cx="432012" cy="28744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6414892-EA88-34F4-CF96-8E3305C1C287}"/>
              </a:ext>
            </a:extLst>
          </p:cNvPr>
          <p:cNvSpPr/>
          <p:nvPr/>
        </p:nvSpPr>
        <p:spPr>
          <a:xfrm>
            <a:off x="6709220" y="5384919"/>
            <a:ext cx="2577348" cy="43204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905F88-1477-B587-4191-FBBBFB6AE8B4}"/>
              </a:ext>
            </a:extLst>
          </p:cNvPr>
          <p:cNvSpPr/>
          <p:nvPr/>
        </p:nvSpPr>
        <p:spPr>
          <a:xfrm>
            <a:off x="9641685" y="6053981"/>
            <a:ext cx="1454936" cy="36003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</a:rPr>
              <a:t>비밀번호 변경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FD3AC44-EB14-002F-C080-CF891F4AA605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8611273" y="5203587"/>
            <a:ext cx="417033" cy="1643791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중괄호 38">
            <a:extLst>
              <a:ext uri="{FF2B5EF4-FFF2-40B4-BE49-F238E27FC236}">
                <a16:creationId xmlns:a16="http://schemas.microsoft.com/office/drawing/2014/main" id="{D58061A6-54E2-741B-BA9F-B3613CA102C2}"/>
              </a:ext>
            </a:extLst>
          </p:cNvPr>
          <p:cNvSpPr/>
          <p:nvPr/>
        </p:nvSpPr>
        <p:spPr>
          <a:xfrm>
            <a:off x="9375259" y="3422614"/>
            <a:ext cx="360040" cy="1231316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9F4ECC-2AF7-9BEF-76D3-587519497F17}"/>
              </a:ext>
            </a:extLst>
          </p:cNvPr>
          <p:cNvSpPr/>
          <p:nvPr/>
        </p:nvSpPr>
        <p:spPr>
          <a:xfrm>
            <a:off x="9794737" y="3463844"/>
            <a:ext cx="1148832" cy="1190086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AF6A0D"/>
                </a:solidFill>
              </a:rPr>
              <a:t>정보 입력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C3B1682-193C-C1ED-A418-1FCC7C7F2CFF}"/>
              </a:ext>
            </a:extLst>
          </p:cNvPr>
          <p:cNvCxnSpPr>
            <a:stCxn id="7" idx="2"/>
            <a:endCxn id="4" idx="1"/>
          </p:cNvCxnSpPr>
          <p:nvPr/>
        </p:nvCxnSpPr>
        <p:spPr>
          <a:xfrm rot="16200000" flipH="1">
            <a:off x="1115016" y="2459125"/>
            <a:ext cx="1635024" cy="16744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152CF2D6-F725-AB85-7929-D532AD8D8BD0}"/>
              </a:ext>
            </a:extLst>
          </p:cNvPr>
          <p:cNvSpPr/>
          <p:nvPr/>
        </p:nvSpPr>
        <p:spPr>
          <a:xfrm flipH="1">
            <a:off x="3453042" y="3463844"/>
            <a:ext cx="360040" cy="1635024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8FFAEAA-8EB2-4535-FF10-222B21DF77EE}"/>
              </a:ext>
            </a:extLst>
          </p:cNvPr>
          <p:cNvSpPr/>
          <p:nvPr/>
        </p:nvSpPr>
        <p:spPr>
          <a:xfrm>
            <a:off x="2297183" y="3486637"/>
            <a:ext cx="1148832" cy="158081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AF6A0D"/>
                </a:solidFill>
              </a:rPr>
              <a:t>정보 입력</a:t>
            </a:r>
          </a:p>
        </p:txBody>
      </p:sp>
    </p:spTree>
    <p:extLst>
      <p:ext uri="{BB962C8B-B14F-4D97-AF65-F5344CB8AC3E}">
        <p14:creationId xmlns:p14="http://schemas.microsoft.com/office/powerpoint/2010/main" val="198432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 animBg="1"/>
      <p:bldP spid="20" grpId="0" animBg="1"/>
      <p:bldP spid="21" grpId="0" animBg="1"/>
      <p:bldP spid="29" grpId="0" animBg="1"/>
      <p:bldP spid="30" grpId="0" animBg="1"/>
      <p:bldP spid="39" grpId="0" animBg="1"/>
      <p:bldP spid="40" grpId="0" animBg="1"/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75923" y="1298017"/>
            <a:ext cx="3260677" cy="1361807"/>
            <a:chOff x="6175923" y="1298017"/>
            <a:chExt cx="3260677" cy="1361807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유저</a:t>
              </a:r>
              <a:r>
                <a:rPr kumimoji="1" lang="en-US" altLang="ko-KR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 </a:t>
              </a: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화면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17894" y="2411423"/>
              <a:ext cx="3024336" cy="248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Developer </a:t>
              </a:r>
              <a:r>
                <a:rPr lang="ko-KR" altLang="en-US" sz="1200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진 민주</a:t>
              </a:r>
              <a:endParaRPr lang="en-US" altLang="ko-KR" sz="1200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240788" y="3069754"/>
            <a:ext cx="4063272" cy="278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도서 검색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도서 예약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알림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예약 목록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 목록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검색</a:t>
            </a:r>
            <a:r>
              <a:rPr lang="en-US" altLang="ko-KR" dirty="0">
                <a:solidFill>
                  <a:srgbClr val="F6E8E8"/>
                </a:solidFill>
              </a:rPr>
              <a:t> – </a:t>
            </a:r>
            <a:r>
              <a:rPr lang="ko-KR" altLang="en-US" dirty="0">
                <a:solidFill>
                  <a:srgbClr val="F6E8E8"/>
                </a:solidFill>
              </a:rPr>
              <a:t>책 제목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1EE02AE-9762-FB06-CACE-D4A2E4144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656" b="6836"/>
          <a:stretch/>
        </p:blipFill>
        <p:spPr>
          <a:xfrm>
            <a:off x="1192163" y="1269554"/>
            <a:ext cx="9720000" cy="5161487"/>
          </a:xfrm>
          <a:solidFill>
            <a:srgbClr val="F6E8E8"/>
          </a:solidFill>
        </p:spPr>
      </p:pic>
    </p:spTree>
    <p:extLst>
      <p:ext uri="{BB962C8B-B14F-4D97-AF65-F5344CB8AC3E}">
        <p14:creationId xmlns:p14="http://schemas.microsoft.com/office/powerpoint/2010/main" val="75796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검색 </a:t>
            </a:r>
            <a:r>
              <a:rPr lang="en-US" altLang="ko-KR" dirty="0">
                <a:solidFill>
                  <a:srgbClr val="F6E8E8"/>
                </a:solidFill>
              </a:rPr>
              <a:t>- </a:t>
            </a:r>
            <a:r>
              <a:rPr lang="ko-KR" altLang="en-US" dirty="0">
                <a:solidFill>
                  <a:srgbClr val="F6E8E8"/>
                </a:solidFill>
              </a:rPr>
              <a:t>저자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1F9132B-F57A-6824-D1BC-43E5EAC67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655" b="4321"/>
          <a:stretch/>
        </p:blipFill>
        <p:spPr>
          <a:xfrm>
            <a:off x="1235206" y="1269554"/>
            <a:ext cx="9720000" cy="5300685"/>
          </a:xfrm>
        </p:spPr>
      </p:pic>
    </p:spTree>
    <p:extLst>
      <p:ext uri="{BB962C8B-B14F-4D97-AF65-F5344CB8AC3E}">
        <p14:creationId xmlns:p14="http://schemas.microsoft.com/office/powerpoint/2010/main" val="3954798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D15C41-3313-5950-FD3A-2718CF7E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예약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0F5190-A284-DAD0-1F60-95F1ABFA2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" t="25204" r="74434" b="44297"/>
          <a:stretch/>
        </p:blipFill>
        <p:spPr>
          <a:xfrm>
            <a:off x="730609" y="1269554"/>
            <a:ext cx="10729193" cy="44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6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D15C41-3313-5950-FD3A-2718CF7E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873BA-9D6A-BF66-0D61-25628C83B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65" b="64478"/>
          <a:stretch/>
        </p:blipFill>
        <p:spPr>
          <a:xfrm>
            <a:off x="803365" y="4077866"/>
            <a:ext cx="10764656" cy="2592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E89B9F-1083-B8AD-F5A4-2BD157F8A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8401"/>
          <a:stretch/>
        </p:blipFill>
        <p:spPr>
          <a:xfrm>
            <a:off x="807963" y="1335720"/>
            <a:ext cx="10787327" cy="2489382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F5CBA741-8E24-93E7-3868-329BDB00DBBA}"/>
              </a:ext>
            </a:extLst>
          </p:cNvPr>
          <p:cNvSpPr/>
          <p:nvPr/>
        </p:nvSpPr>
        <p:spPr>
          <a:xfrm>
            <a:off x="9407574" y="4653930"/>
            <a:ext cx="1656184" cy="1656184"/>
          </a:xfrm>
          <a:prstGeom prst="frame">
            <a:avLst>
              <a:gd name="adj1" fmla="val 36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7B13CCF4-ED71-1D18-6540-DBB73CE8AE5C}"/>
              </a:ext>
            </a:extLst>
          </p:cNvPr>
          <p:cNvSpPr/>
          <p:nvPr/>
        </p:nvSpPr>
        <p:spPr>
          <a:xfrm>
            <a:off x="9407574" y="1791477"/>
            <a:ext cx="1656184" cy="1350285"/>
          </a:xfrm>
          <a:prstGeom prst="frame">
            <a:avLst>
              <a:gd name="adj1" fmla="val 36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70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183438" y="549474"/>
            <a:ext cx="3260677" cy="1128795"/>
            <a:chOff x="6175923" y="1298017"/>
            <a:chExt cx="3260677" cy="112879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역할 분담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00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710830" y="1865628"/>
            <a:ext cx="9145016" cy="444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김 규빈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554995" lvl="1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로그인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회원가입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마이페이지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수정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탈퇴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초기 레이아웃 구성 및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CSS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최종 수정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</a:p>
          <a:p>
            <a:pPr marL="269245" lvl="1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책 검색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오류 수정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홍 상혁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269245" lvl="1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-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사서 기능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반납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신규 도서 등록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책 삭제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시나리오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진 민주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554995" lvl="1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개인 유저 기능 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알람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연체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 가능 목록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확인 및 연장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), 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예약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(</a:t>
            </a: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예약 및 취소</a:t>
            </a: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)),</a:t>
            </a:r>
          </a:p>
          <a:p>
            <a:pPr marL="269245" lvl="1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책 검색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82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D15C41-3313-5950-FD3A-2718CF7E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예약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불가능한 조건</a:t>
            </a:r>
          </a:p>
        </p:txBody>
      </p:sp>
      <p:sp>
        <p:nvSpPr>
          <p:cNvPr id="2" name="내용 개체 틀 36">
            <a:extLst>
              <a:ext uri="{FF2B5EF4-FFF2-40B4-BE49-F238E27FC236}">
                <a16:creationId xmlns:a16="http://schemas.microsoft.com/office/drawing/2014/main" id="{C880CB1E-0ADF-0B98-286B-931547C19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000" dirty="0"/>
              <a:t>사서인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대출 중이 아닌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당사자가 책 </a:t>
            </a:r>
            <a:r>
              <a:rPr lang="en-US" altLang="ko-KR" sz="3000" dirty="0"/>
              <a:t>3</a:t>
            </a:r>
            <a:r>
              <a:rPr lang="ko-KR" altLang="en-US" sz="3000" dirty="0"/>
              <a:t>권을 예약했을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당사자가 예약한 책일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당사자가 대출한 책일 경우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3603774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D15C41-3313-5950-FD3A-2718CF7E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예약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우선 순위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C8B468-2BCA-448B-15B5-3057463DA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" t="22697" r="73085" b="38178"/>
          <a:stretch/>
        </p:blipFill>
        <p:spPr>
          <a:xfrm>
            <a:off x="493639" y="1269554"/>
            <a:ext cx="1111523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18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알림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예약 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B615D2-696E-9847-13FA-5E8D7B79B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" t="7995" r="50000" b="5894"/>
          <a:stretch/>
        </p:blipFill>
        <p:spPr>
          <a:xfrm>
            <a:off x="784175" y="1269554"/>
            <a:ext cx="10622061" cy="51845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F0D2AA-2A86-EDB7-233E-D9D1F8EEA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2" t="60501" r="71856" b="33683"/>
          <a:stretch/>
        </p:blipFill>
        <p:spPr>
          <a:xfrm>
            <a:off x="1102648" y="4653930"/>
            <a:ext cx="9985114" cy="864096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BF02F491-39AA-CA70-5127-BD28C7CC74A5}"/>
              </a:ext>
            </a:extLst>
          </p:cNvPr>
          <p:cNvSpPr/>
          <p:nvPr/>
        </p:nvSpPr>
        <p:spPr>
          <a:xfrm>
            <a:off x="9590815" y="4257886"/>
            <a:ext cx="1656184" cy="1656184"/>
          </a:xfrm>
          <a:prstGeom prst="frame">
            <a:avLst>
              <a:gd name="adj1" fmla="val 36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알림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연체 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9EC80B-B1B3-8321-4F0C-3AA4BA85D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80" r="50000" b="5895"/>
          <a:stretch/>
        </p:blipFill>
        <p:spPr>
          <a:xfrm>
            <a:off x="850276" y="1341562"/>
            <a:ext cx="10489859" cy="504055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FE680521-11A9-D974-87C5-BACFCFA8628B}"/>
              </a:ext>
            </a:extLst>
          </p:cNvPr>
          <p:cNvSpPr/>
          <p:nvPr/>
        </p:nvSpPr>
        <p:spPr>
          <a:xfrm>
            <a:off x="7535366" y="2709714"/>
            <a:ext cx="1656184" cy="1656184"/>
          </a:xfrm>
          <a:prstGeom prst="frame">
            <a:avLst>
              <a:gd name="adj1" fmla="val 36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80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예약 목록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E233AC-A023-E477-1405-3D4702657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" t="22697" r="71856" b="37398"/>
          <a:stretch/>
        </p:blipFill>
        <p:spPr>
          <a:xfrm>
            <a:off x="1055206" y="1341562"/>
            <a:ext cx="10080000" cy="44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4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예약 목록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282DE-A023-DE1F-9E2B-64F3F349C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0095" r="50591" b="5895"/>
          <a:stretch/>
        </p:blipFill>
        <p:spPr>
          <a:xfrm>
            <a:off x="815355" y="1269554"/>
            <a:ext cx="10559701" cy="50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66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 목록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FAF20A-84B3-AF13-2019-7369934E1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31215" r="73037" b="28997"/>
          <a:stretch/>
        </p:blipFill>
        <p:spPr>
          <a:xfrm>
            <a:off x="1000179" y="1269554"/>
            <a:ext cx="10190054" cy="46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82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 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E1E7B-01BF-0E49-058F-95DF7FA08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9" r="50000" b="5895"/>
          <a:stretch/>
        </p:blipFill>
        <p:spPr>
          <a:xfrm>
            <a:off x="875206" y="1269554"/>
            <a:ext cx="10440000" cy="50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3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 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E1E7B-01BF-0E49-058F-95DF7FA08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9" r="50000" b="5895"/>
          <a:stretch/>
        </p:blipFill>
        <p:spPr>
          <a:xfrm>
            <a:off x="875206" y="1269554"/>
            <a:ext cx="10440000" cy="5050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B6F642-D6E7-B484-2AB5-BE1F275AF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2" t="60501" r="71856" b="26897"/>
          <a:stretch/>
        </p:blipFill>
        <p:spPr>
          <a:xfrm>
            <a:off x="1294670" y="3429794"/>
            <a:ext cx="9601071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55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 연장 </a:t>
            </a:r>
            <a:r>
              <a:rPr lang="en-US" altLang="ko-KR" dirty="0">
                <a:solidFill>
                  <a:srgbClr val="F6E8E8"/>
                </a:solidFill>
              </a:rPr>
              <a:t>– </a:t>
            </a:r>
            <a:r>
              <a:rPr lang="ko-KR" altLang="en-US" dirty="0">
                <a:solidFill>
                  <a:srgbClr val="F6E8E8"/>
                </a:solidFill>
              </a:rPr>
              <a:t>불가능한 조건 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106DCDD8-748A-87B5-923B-B1BC5CFDA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000" dirty="0"/>
              <a:t>해당 책을 연체했을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이미 한 번 연장했을 경우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 dirty="0"/>
              <a:t>해당 책이 누군가 예약 중인 경우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339588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6383238" y="83750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F6E8E8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455246" y="1701602"/>
            <a:ext cx="3600400" cy="270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01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데이터베이스</a:t>
            </a:r>
            <a:endParaRPr lang="en-US" altLang="ko-KR" sz="2200" b="1" dirty="0">
              <a:solidFill>
                <a:srgbClr val="F6E8E8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02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회원 정보 관리</a:t>
            </a:r>
            <a:endParaRPr lang="en-US" altLang="ko-KR" sz="2200" b="1" dirty="0">
              <a:solidFill>
                <a:srgbClr val="F6E8E8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03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유저</a:t>
            </a: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화면</a:t>
            </a:r>
            <a:endParaRPr lang="en-US" altLang="ko-KR" sz="2200" b="1" dirty="0">
              <a:solidFill>
                <a:srgbClr val="F6E8E8"/>
              </a:solidFill>
              <a:latin typeface="+mj-lt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6E8E8"/>
                </a:solidFill>
                <a:latin typeface="+mj-lt"/>
              </a:rPr>
              <a:t>04 </a:t>
            </a:r>
            <a:r>
              <a:rPr lang="ko-KR" altLang="en-US" sz="2200" b="1" dirty="0">
                <a:solidFill>
                  <a:srgbClr val="F6E8E8"/>
                </a:solidFill>
                <a:latin typeface="+mj-lt"/>
              </a:rPr>
              <a:t>사서 화면</a:t>
            </a:r>
            <a:endParaRPr lang="en-US" altLang="ko-KR" sz="2200" b="1" dirty="0">
              <a:solidFill>
                <a:srgbClr val="F6E8E8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75923" y="1298017"/>
            <a:ext cx="3260677" cy="1361807"/>
            <a:chOff x="6175923" y="1298017"/>
            <a:chExt cx="3260677" cy="1361807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사서 화면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17894" y="2411423"/>
              <a:ext cx="3024336" cy="248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Developer </a:t>
              </a:r>
              <a:r>
                <a:rPr lang="ko-KR" altLang="en-US" sz="1200" dirty="0" err="1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홍상혁</a:t>
              </a:r>
              <a:endParaRPr lang="en-US" altLang="ko-KR" sz="1200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240788" y="3069754"/>
            <a:ext cx="4063272" cy="222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대출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반납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도서 등록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도서 삭제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186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사서 화면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EB3F-E5C1-BB99-F6CA-BFFA09522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9"/>
          <a:stretch/>
        </p:blipFill>
        <p:spPr>
          <a:xfrm>
            <a:off x="1979334" y="1515051"/>
            <a:ext cx="8231744" cy="50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90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B0FE3DD-6657-0844-DE62-87B44E5F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39" y="1368614"/>
            <a:ext cx="4325333" cy="5353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CAAAF993-0675-0ED9-149F-DEC9051D226E}"/>
              </a:ext>
            </a:extLst>
          </p:cNvPr>
          <p:cNvSpPr/>
          <p:nvPr/>
        </p:nvSpPr>
        <p:spPr>
          <a:xfrm>
            <a:off x="8165312" y="2033532"/>
            <a:ext cx="216024" cy="497068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2E3C11-6909-DBDD-08AD-B4F5CF1DCA05}"/>
              </a:ext>
            </a:extLst>
          </p:cNvPr>
          <p:cNvSpPr/>
          <p:nvPr/>
        </p:nvSpPr>
        <p:spPr>
          <a:xfrm>
            <a:off x="8525352" y="2112760"/>
            <a:ext cx="1148832" cy="36003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22ACB1DF-91FF-DAF4-26A9-5BBED9A8B918}"/>
              </a:ext>
            </a:extLst>
          </p:cNvPr>
          <p:cNvSpPr/>
          <p:nvPr/>
        </p:nvSpPr>
        <p:spPr>
          <a:xfrm>
            <a:off x="8197405" y="2925738"/>
            <a:ext cx="216024" cy="2664296"/>
          </a:xfrm>
          <a:prstGeom prst="rightBrac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13A8F-1D7A-4ECE-C1D3-7CC28F91F512}"/>
              </a:ext>
            </a:extLst>
          </p:cNvPr>
          <p:cNvSpPr/>
          <p:nvPr/>
        </p:nvSpPr>
        <p:spPr>
          <a:xfrm>
            <a:off x="8525352" y="2925738"/>
            <a:ext cx="1148832" cy="2664296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결과 출력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E989D7-2AE2-E56D-6ED2-5F4FC3371E1C}"/>
              </a:ext>
            </a:extLst>
          </p:cNvPr>
          <p:cNvSpPr/>
          <p:nvPr/>
        </p:nvSpPr>
        <p:spPr>
          <a:xfrm>
            <a:off x="4150990" y="6112665"/>
            <a:ext cx="3905890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F98DCA-37DF-94D3-7961-C4408293E17B}"/>
              </a:ext>
            </a:extLst>
          </p:cNvPr>
          <p:cNvSpPr/>
          <p:nvPr/>
        </p:nvSpPr>
        <p:spPr>
          <a:xfrm>
            <a:off x="8525352" y="6148670"/>
            <a:ext cx="1148832" cy="36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6969"/>
                </a:solidFill>
              </a:rPr>
              <a:t>대출 승인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5AEE64D-3226-F4A1-A379-30EB69F060B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056880" y="6328689"/>
            <a:ext cx="468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C642B-D6FF-13E7-0FA6-64848A12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6" y="1989634"/>
            <a:ext cx="5209309" cy="3980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73B252-807C-3D8E-0FDD-F783B387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" y="3459834"/>
            <a:ext cx="5179895" cy="17455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E0E002-8171-CF77-DC57-6A70DD26D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219" y="1397719"/>
            <a:ext cx="5020117" cy="380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CFF7CD-7BC3-3363-0B08-53C18CC83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999" y="2387649"/>
            <a:ext cx="5020117" cy="2050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8753F7-FB40-169B-A05F-7F3AD0D59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897" y="5014222"/>
            <a:ext cx="5027023" cy="132408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281C410-CA24-1CA4-3424-7C641FBA8866}"/>
              </a:ext>
            </a:extLst>
          </p:cNvPr>
          <p:cNvSpPr/>
          <p:nvPr/>
        </p:nvSpPr>
        <p:spPr>
          <a:xfrm>
            <a:off x="6447005" y="3216803"/>
            <a:ext cx="4896544" cy="5760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E12362-3D2B-DF26-1B08-33B2BCE737D8}"/>
              </a:ext>
            </a:extLst>
          </p:cNvPr>
          <p:cNvSpPr/>
          <p:nvPr/>
        </p:nvSpPr>
        <p:spPr>
          <a:xfrm>
            <a:off x="5312700" y="2003420"/>
            <a:ext cx="495672" cy="3516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1FC7A57-206F-7F01-4ECE-9BA3B63D6172}"/>
              </a:ext>
            </a:extLst>
          </p:cNvPr>
          <p:cNvSpPr/>
          <p:nvPr/>
        </p:nvSpPr>
        <p:spPr>
          <a:xfrm>
            <a:off x="10924813" y="1410683"/>
            <a:ext cx="495672" cy="3516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아래쪽 캐럿 단색으로 채워진">
            <a:extLst>
              <a:ext uri="{FF2B5EF4-FFF2-40B4-BE49-F238E27FC236}">
                <a16:creationId xmlns:a16="http://schemas.microsoft.com/office/drawing/2014/main" id="{A1DDC873-B9C1-DC68-4525-55C3A3992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1631" y="2771856"/>
            <a:ext cx="495672" cy="495672"/>
          </a:xfrm>
          <a:prstGeom prst="rect">
            <a:avLst/>
          </a:prstGeom>
        </p:spPr>
      </p:pic>
      <p:pic>
        <p:nvPicPr>
          <p:cNvPr id="19" name="그래픽 18" descr="아래쪽 캐럿 단색으로 채워진">
            <a:extLst>
              <a:ext uri="{FF2B5EF4-FFF2-40B4-BE49-F238E27FC236}">
                <a16:creationId xmlns:a16="http://schemas.microsoft.com/office/drawing/2014/main" id="{E426B155-08D1-4D95-8B1F-6C397867C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5220" y="1970536"/>
            <a:ext cx="495672" cy="495672"/>
          </a:xfrm>
          <a:prstGeom prst="rect">
            <a:avLst/>
          </a:prstGeom>
        </p:spPr>
      </p:pic>
      <p:pic>
        <p:nvPicPr>
          <p:cNvPr id="20" name="그래픽 19" descr="아래쪽 캐럿 단색으로 채워진">
            <a:extLst>
              <a:ext uri="{FF2B5EF4-FFF2-40B4-BE49-F238E27FC236}">
                <a16:creationId xmlns:a16="http://schemas.microsoft.com/office/drawing/2014/main" id="{92F46EC0-4FA0-5BCF-A0EC-B8A695DB9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5220" y="4603413"/>
            <a:ext cx="495672" cy="495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B3ACA6-21EC-5A51-3E14-BF8E476FB549}"/>
              </a:ext>
            </a:extLst>
          </p:cNvPr>
          <p:cNvSpPr txBox="1"/>
          <p:nvPr/>
        </p:nvSpPr>
        <p:spPr>
          <a:xfrm>
            <a:off x="2445615" y="2411944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대출자 </a:t>
            </a:r>
            <a:r>
              <a:rPr lang="en-US" altLang="ko-KR" sz="1600" dirty="0">
                <a:solidFill>
                  <a:schemeClr val="bg1"/>
                </a:solidFill>
              </a:rPr>
              <a:t>ID </a:t>
            </a:r>
            <a:r>
              <a:rPr lang="ko-KR" altLang="en-US" sz="1600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EF7E7C-FBC9-958E-7901-733CDD67C4AA}"/>
              </a:ext>
            </a:extLst>
          </p:cNvPr>
          <p:cNvSpPr txBox="1"/>
          <p:nvPr/>
        </p:nvSpPr>
        <p:spPr>
          <a:xfrm>
            <a:off x="2327794" y="5329418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대출자 정보 출력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E6A93B-D33F-885D-301B-FB41E60182A1}"/>
              </a:ext>
            </a:extLst>
          </p:cNvPr>
          <p:cNvSpPr txBox="1"/>
          <p:nvPr/>
        </p:nvSpPr>
        <p:spPr>
          <a:xfrm>
            <a:off x="8198683" y="1796611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도서 이름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F683C6-23F5-7B44-AC81-189FE36AEB94}"/>
              </a:ext>
            </a:extLst>
          </p:cNvPr>
          <p:cNvSpPr txBox="1"/>
          <p:nvPr/>
        </p:nvSpPr>
        <p:spPr>
          <a:xfrm>
            <a:off x="7993498" y="4427832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마우스로 도서 선택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935CF-C381-4E30-8A41-14A560E0C965}"/>
              </a:ext>
            </a:extLst>
          </p:cNvPr>
          <p:cNvSpPr txBox="1"/>
          <p:nvPr/>
        </p:nvSpPr>
        <p:spPr>
          <a:xfrm>
            <a:off x="7867661" y="6346202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선택된 도서 정보 출력</a:t>
            </a:r>
          </a:p>
        </p:txBody>
      </p:sp>
    </p:spTree>
    <p:extLst>
      <p:ext uri="{BB962C8B-B14F-4D97-AF65-F5344CB8AC3E}">
        <p14:creationId xmlns:p14="http://schemas.microsoft.com/office/powerpoint/2010/main" val="222340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대출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대출 가능 여부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1E1808-77D9-1C98-528E-BB1D397FC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19" r="58296" b="4355"/>
          <a:stretch/>
        </p:blipFill>
        <p:spPr>
          <a:xfrm>
            <a:off x="1476283" y="2160283"/>
            <a:ext cx="2592282" cy="4320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854EA1-45F7-9DE3-07D0-1C9B53D07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12" y="4226107"/>
            <a:ext cx="3096330" cy="4320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1E1B7B-8471-41C0-13DA-E680768C7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523" y="4825664"/>
            <a:ext cx="2549071" cy="408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8C8627-A636-29BB-7C0C-AA3BA1F5B675}"/>
              </a:ext>
            </a:extLst>
          </p:cNvPr>
          <p:cNvSpPr txBox="1"/>
          <p:nvPr/>
        </p:nvSpPr>
        <p:spPr>
          <a:xfrm>
            <a:off x="922398" y="2921963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사용자와 도서 모두 대출이 가능한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470B8-8DD3-42E9-82BE-469F462B41B7}"/>
              </a:ext>
            </a:extLst>
          </p:cNvPr>
          <p:cNvSpPr txBox="1"/>
          <p:nvPr/>
        </p:nvSpPr>
        <p:spPr>
          <a:xfrm>
            <a:off x="1476283" y="5401607"/>
            <a:ext cx="278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사용자가 연체된 상태이거나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대출이 불가능한 도서의 경우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259953A-FC50-0AB4-5C8B-515C8E7970F7}"/>
              </a:ext>
            </a:extLst>
          </p:cNvPr>
          <p:cNvSpPr/>
          <p:nvPr/>
        </p:nvSpPr>
        <p:spPr>
          <a:xfrm>
            <a:off x="5015086" y="2497487"/>
            <a:ext cx="720080" cy="499721"/>
          </a:xfrm>
          <a:prstGeom prst="rightArrow">
            <a:avLst/>
          </a:prstGeom>
          <a:noFill/>
          <a:ln w="38100">
            <a:solidFill>
              <a:srgbClr val="F6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951B6A-E23F-1DBC-E06C-5EDE374C4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504" y="1956773"/>
            <a:ext cx="5353050" cy="1581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25126B-0795-E508-9AF6-72977C3F0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504" y="4100099"/>
            <a:ext cx="5381625" cy="161925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7D0AEF0-EB36-3D74-AD25-20A5675F63CA}"/>
              </a:ext>
            </a:extLst>
          </p:cNvPr>
          <p:cNvSpPr/>
          <p:nvPr/>
        </p:nvSpPr>
        <p:spPr>
          <a:xfrm>
            <a:off x="5015086" y="4658153"/>
            <a:ext cx="720080" cy="499721"/>
          </a:xfrm>
          <a:prstGeom prst="rightArrow">
            <a:avLst/>
          </a:prstGeom>
          <a:noFill/>
          <a:ln w="38100">
            <a:solidFill>
              <a:srgbClr val="F6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반납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AAD9E9C1-95F4-8D5B-6B20-67F17F2A2FD3}"/>
              </a:ext>
            </a:extLst>
          </p:cNvPr>
          <p:cNvSpPr/>
          <p:nvPr/>
        </p:nvSpPr>
        <p:spPr>
          <a:xfrm flipH="1">
            <a:off x="2536059" y="2140314"/>
            <a:ext cx="216024" cy="360038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FA38BF-EF3B-B14E-F8C6-8FCA86D3AD01}"/>
              </a:ext>
            </a:extLst>
          </p:cNvPr>
          <p:cNvSpPr/>
          <p:nvPr/>
        </p:nvSpPr>
        <p:spPr>
          <a:xfrm>
            <a:off x="1313918" y="2140314"/>
            <a:ext cx="1148832" cy="36003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B4B1A858-4980-2DBA-6B5E-934CC04DD99D}"/>
              </a:ext>
            </a:extLst>
          </p:cNvPr>
          <p:cNvSpPr/>
          <p:nvPr/>
        </p:nvSpPr>
        <p:spPr>
          <a:xfrm flipH="1">
            <a:off x="2550603" y="2565699"/>
            <a:ext cx="201480" cy="3312367"/>
          </a:xfrm>
          <a:prstGeom prst="rightBrac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FAC4A9-C699-B2F9-0A1F-452D7465B5B3}"/>
              </a:ext>
            </a:extLst>
          </p:cNvPr>
          <p:cNvSpPr/>
          <p:nvPr/>
        </p:nvSpPr>
        <p:spPr>
          <a:xfrm>
            <a:off x="1313918" y="2565698"/>
            <a:ext cx="1148832" cy="3312367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결과 출력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E383FB7-97C6-767F-313B-E8954B68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24" y="1617898"/>
            <a:ext cx="6645964" cy="50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반납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반납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1632B-0944-93D1-8D42-0093C146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92" y="1542553"/>
            <a:ext cx="2714625" cy="352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2B1E20-104F-1AED-A64F-6BF8FF42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55" y="2680747"/>
            <a:ext cx="7581900" cy="942975"/>
          </a:xfrm>
          <a:prstGeom prst="rect">
            <a:avLst/>
          </a:prstGeom>
        </p:spPr>
      </p:pic>
      <p:pic>
        <p:nvPicPr>
          <p:cNvPr id="8" name="그래픽 7" descr="아래쪽 캐럿 단색으로 채워진">
            <a:extLst>
              <a:ext uri="{FF2B5EF4-FFF2-40B4-BE49-F238E27FC236}">
                <a16:creationId xmlns:a16="http://schemas.microsoft.com/office/drawing/2014/main" id="{CFC9D40B-2418-F082-0016-57D22E188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7369" y="2231575"/>
            <a:ext cx="495672" cy="495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38896-8BB5-9C8F-DBE5-66B327B9DC70}"/>
              </a:ext>
            </a:extLst>
          </p:cNvPr>
          <p:cNvSpPr txBox="1"/>
          <p:nvPr/>
        </p:nvSpPr>
        <p:spPr>
          <a:xfrm>
            <a:off x="5356059" y="1975391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대출자 </a:t>
            </a:r>
            <a:r>
              <a:rPr lang="en-US" altLang="ko-KR" sz="1600" dirty="0">
                <a:solidFill>
                  <a:schemeClr val="bg1"/>
                </a:solidFill>
              </a:rPr>
              <a:t>ID </a:t>
            </a:r>
            <a:r>
              <a:rPr lang="ko-KR" altLang="en-US" sz="1600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8ED2C-25ED-979A-A2DC-A464F04C1CF0}"/>
              </a:ext>
            </a:extLst>
          </p:cNvPr>
          <p:cNvSpPr txBox="1"/>
          <p:nvPr/>
        </p:nvSpPr>
        <p:spPr>
          <a:xfrm>
            <a:off x="5135646" y="3728569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마우스로 도서 선택</a:t>
            </a:r>
          </a:p>
        </p:txBody>
      </p:sp>
      <p:pic>
        <p:nvPicPr>
          <p:cNvPr id="11" name="그래픽 10" descr="아래쪽 캐럿 단색으로 채워진">
            <a:extLst>
              <a:ext uri="{FF2B5EF4-FFF2-40B4-BE49-F238E27FC236}">
                <a16:creationId xmlns:a16="http://schemas.microsoft.com/office/drawing/2014/main" id="{5DA20D0D-E40A-4092-EF9B-49D9E04B8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7367" y="3926833"/>
            <a:ext cx="495672" cy="4956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35C0FC-FD59-4E80-0CFE-EEFFBB734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3915" y="4473154"/>
            <a:ext cx="5362575" cy="181927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6893B3-A07F-C59E-8A16-153C7BC7437E}"/>
              </a:ext>
            </a:extLst>
          </p:cNvPr>
          <p:cNvSpPr/>
          <p:nvPr/>
        </p:nvSpPr>
        <p:spPr>
          <a:xfrm>
            <a:off x="2352524" y="3090145"/>
            <a:ext cx="7492515" cy="5198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2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등록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82BEC-322B-BD3D-C586-D767BD640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8" b="11160"/>
          <a:stretch/>
        </p:blipFill>
        <p:spPr>
          <a:xfrm>
            <a:off x="3718942" y="1341562"/>
            <a:ext cx="8050594" cy="51845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C5BF5C-FF2A-1872-1691-267157A89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54" t="12210" r="31770" b="72044"/>
          <a:stretch/>
        </p:blipFill>
        <p:spPr>
          <a:xfrm>
            <a:off x="432699" y="1917626"/>
            <a:ext cx="2867210" cy="129614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2F2CC2D-4FF4-EA86-DE05-FC1F120861B5}"/>
              </a:ext>
            </a:extLst>
          </p:cNvPr>
          <p:cNvSpPr/>
          <p:nvPr/>
        </p:nvSpPr>
        <p:spPr>
          <a:xfrm>
            <a:off x="1277416" y="2583509"/>
            <a:ext cx="1177775" cy="3422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C85E956-54EE-E5C6-BD94-1CF0837D3A0E}"/>
              </a:ext>
            </a:extLst>
          </p:cNvPr>
          <p:cNvCxnSpPr>
            <a:cxnSpLocks/>
            <a:stCxn id="6" idx="2"/>
            <a:endCxn id="4" idx="1"/>
          </p:cNvCxnSpPr>
          <p:nvPr/>
        </p:nvCxnSpPr>
        <p:spPr>
          <a:xfrm rot="16200000" flipH="1">
            <a:off x="2288568" y="2503475"/>
            <a:ext cx="1008111" cy="185263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C47F235E-1A5C-E29F-BA41-1825BE1562AF}"/>
              </a:ext>
            </a:extLst>
          </p:cNvPr>
          <p:cNvSpPr/>
          <p:nvPr/>
        </p:nvSpPr>
        <p:spPr>
          <a:xfrm flipH="1">
            <a:off x="5866244" y="2637705"/>
            <a:ext cx="216024" cy="2736303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0DF67E-17DF-840A-9B2D-FA97F2154BD6}"/>
              </a:ext>
            </a:extLst>
          </p:cNvPr>
          <p:cNvSpPr/>
          <p:nvPr/>
        </p:nvSpPr>
        <p:spPr>
          <a:xfrm>
            <a:off x="4644103" y="2637705"/>
            <a:ext cx="1148832" cy="273630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AF6A0D"/>
                </a:solidFill>
              </a:rPr>
              <a:t>정보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DE491-033C-84D3-A01C-9E072C95BDFF}"/>
              </a:ext>
            </a:extLst>
          </p:cNvPr>
          <p:cNvSpPr/>
          <p:nvPr/>
        </p:nvSpPr>
        <p:spPr>
          <a:xfrm>
            <a:off x="4644103" y="5800883"/>
            <a:ext cx="1148832" cy="3960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3333"/>
                </a:solidFill>
              </a:rPr>
              <a:t>도서 등록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3B6DF3-8659-7E66-D15F-F4F83182BA94}"/>
              </a:ext>
            </a:extLst>
          </p:cNvPr>
          <p:cNvSpPr/>
          <p:nvPr/>
        </p:nvSpPr>
        <p:spPr>
          <a:xfrm>
            <a:off x="6211968" y="5764879"/>
            <a:ext cx="3051590" cy="4320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4CDCF30-F60C-1758-D4C3-F88D76C83666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5792935" y="5980903"/>
            <a:ext cx="419033" cy="18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62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등록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2D6825-36C3-001F-36F4-15170034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82" y="2186366"/>
            <a:ext cx="3609184" cy="557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5F5308-62E7-250A-972F-3E7B73C5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94" y="1610837"/>
            <a:ext cx="3963820" cy="557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511AE6-0963-7888-ED09-D10BF1B02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94" y="2367531"/>
            <a:ext cx="3963820" cy="5969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EE7824-7131-E297-3E82-3E3A377F1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36" y="3177909"/>
            <a:ext cx="3963820" cy="567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42B346-7921-3FFE-47DA-99DB0119C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154" y="4742428"/>
            <a:ext cx="5372100" cy="1600200"/>
          </a:xfrm>
          <a:prstGeom prst="rect">
            <a:avLst/>
          </a:prstGeom>
        </p:spPr>
      </p:pic>
      <p:pic>
        <p:nvPicPr>
          <p:cNvPr id="14" name="그래픽 13" descr="아래쪽 캐럿 단색으로 채워진">
            <a:extLst>
              <a:ext uri="{FF2B5EF4-FFF2-40B4-BE49-F238E27FC236}">
                <a16:creationId xmlns:a16="http://schemas.microsoft.com/office/drawing/2014/main" id="{D9DDA6E1-7C33-6889-94BC-BA23911AE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7710" y="4236388"/>
            <a:ext cx="495672" cy="4956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98061F-3724-9229-9711-F0C0515AC141}"/>
              </a:ext>
            </a:extLst>
          </p:cNvPr>
          <p:cNvSpPr txBox="1"/>
          <p:nvPr/>
        </p:nvSpPr>
        <p:spPr>
          <a:xfrm>
            <a:off x="7810152" y="3831176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</a:rPr>
              <a:t>입력 값이 잘못된 경우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27588-E8B9-1BB2-6E5C-0420E1F1F7C3}"/>
              </a:ext>
            </a:extLst>
          </p:cNvPr>
          <p:cNvSpPr txBox="1"/>
          <p:nvPr/>
        </p:nvSpPr>
        <p:spPr>
          <a:xfrm>
            <a:off x="1816496" y="2796075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정상적인 값을 입력한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916C35-F8CE-8FC8-E5C2-6A71365AC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358" y="3942328"/>
            <a:ext cx="5423432" cy="1600200"/>
          </a:xfrm>
          <a:prstGeom prst="rect">
            <a:avLst/>
          </a:prstGeom>
        </p:spPr>
      </p:pic>
      <p:pic>
        <p:nvPicPr>
          <p:cNvPr id="19" name="그래픽 18" descr="아래쪽 캐럿 단색으로 채워진">
            <a:extLst>
              <a:ext uri="{FF2B5EF4-FFF2-40B4-BE49-F238E27FC236}">
                <a16:creationId xmlns:a16="http://schemas.microsoft.com/office/drawing/2014/main" id="{E1E168B7-3E72-2672-1445-90AFDF21F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9238" y="3384185"/>
            <a:ext cx="495672" cy="4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등록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등록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FBFB9-AE3E-2E53-F095-FBBBB40C5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10" t="31216" r="32880" b="22151"/>
          <a:stretch/>
        </p:blipFill>
        <p:spPr>
          <a:xfrm>
            <a:off x="4150990" y="1652822"/>
            <a:ext cx="3888432" cy="501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3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75923" y="1298017"/>
            <a:ext cx="3260677" cy="1128795"/>
            <a:chOff x="6175923" y="1298017"/>
            <a:chExt cx="3260677" cy="112879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데이터베이스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240788" y="3069754"/>
            <a:ext cx="4063272" cy="223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User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Book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 err="1">
                <a:solidFill>
                  <a:schemeClr val="bg1"/>
                </a:solidFill>
                <a:latin typeface="+mj-lt"/>
                <a:cs typeface="굴림" pitchFamily="50" charset="-127"/>
              </a:rPr>
              <a:t>Check_out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Reservation</a:t>
            </a:r>
          </a:p>
        </p:txBody>
      </p:sp>
    </p:spTree>
    <p:extLst>
      <p:ext uri="{BB962C8B-B14F-4D97-AF65-F5344CB8AC3E}">
        <p14:creationId xmlns:p14="http://schemas.microsoft.com/office/powerpoint/2010/main" val="3670026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A87A8687-0578-6F4B-350A-C0F8619D0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9" r="3281" b="3812"/>
          <a:stretch/>
        </p:blipFill>
        <p:spPr>
          <a:xfrm>
            <a:off x="3302457" y="1273537"/>
            <a:ext cx="5329343" cy="55014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삭제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기본 화면</a:t>
            </a: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8F91AA9A-FBFC-EA15-FC98-188613F7FFC5}"/>
              </a:ext>
            </a:extLst>
          </p:cNvPr>
          <p:cNvSpPr/>
          <p:nvPr/>
        </p:nvSpPr>
        <p:spPr>
          <a:xfrm>
            <a:off x="8659980" y="2349671"/>
            <a:ext cx="198167" cy="288036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EE8CD6-D631-3B37-74B3-AD654C54A198}"/>
              </a:ext>
            </a:extLst>
          </p:cNvPr>
          <p:cNvSpPr/>
          <p:nvPr/>
        </p:nvSpPr>
        <p:spPr>
          <a:xfrm>
            <a:off x="8970070" y="2349671"/>
            <a:ext cx="1148832" cy="3960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정보 입력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0BE9A7CA-5147-465B-9B9A-43741C4601F9}"/>
              </a:ext>
            </a:extLst>
          </p:cNvPr>
          <p:cNvSpPr/>
          <p:nvPr/>
        </p:nvSpPr>
        <p:spPr>
          <a:xfrm>
            <a:off x="8642123" y="2912518"/>
            <a:ext cx="216024" cy="2664296"/>
          </a:xfrm>
          <a:prstGeom prst="rightBrac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BE821D-E9F7-E1FE-5A7B-DA58282650AA}"/>
              </a:ext>
            </a:extLst>
          </p:cNvPr>
          <p:cNvSpPr/>
          <p:nvPr/>
        </p:nvSpPr>
        <p:spPr>
          <a:xfrm>
            <a:off x="8970070" y="2912518"/>
            <a:ext cx="1148832" cy="2664296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결과 출력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FE341F-FB06-31DB-030E-D265248258B6}"/>
              </a:ext>
            </a:extLst>
          </p:cNvPr>
          <p:cNvSpPr/>
          <p:nvPr/>
        </p:nvSpPr>
        <p:spPr>
          <a:xfrm>
            <a:off x="8970070" y="6314897"/>
            <a:ext cx="114883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8B8B"/>
                </a:solidFill>
              </a:rPr>
              <a:t>도서 등록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71F219B-8856-B781-827F-1603F36100AD}"/>
              </a:ext>
            </a:extLst>
          </p:cNvPr>
          <p:cNvSpPr/>
          <p:nvPr/>
        </p:nvSpPr>
        <p:spPr>
          <a:xfrm>
            <a:off x="5031024" y="6319482"/>
            <a:ext cx="1872208" cy="386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6777D85-D3FF-4F52-4012-3443F720869F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6903232" y="6512919"/>
            <a:ext cx="2066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6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6E8E8"/>
                </a:solidFill>
              </a:rPr>
              <a:t>도서 삭제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/>
              <a:t>삭제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75615-67F4-7982-0D2A-E35B478D6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88" t="26947" r="33634" b="68546"/>
          <a:stretch/>
        </p:blipFill>
        <p:spPr>
          <a:xfrm>
            <a:off x="4583038" y="1629594"/>
            <a:ext cx="3024336" cy="465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F3D2DC-90EF-239D-9483-E1B67A3EF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" t="32580" r="4883" b="57280"/>
          <a:stretch/>
        </p:blipFill>
        <p:spPr>
          <a:xfrm>
            <a:off x="2118764" y="2770236"/>
            <a:ext cx="7952884" cy="1008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A21DFC-E534-A126-43CF-EBD0F5C69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88" t="76521" r="34941" b="5452"/>
          <a:stretch/>
        </p:blipFill>
        <p:spPr>
          <a:xfrm>
            <a:off x="4691049" y="4453708"/>
            <a:ext cx="2808312" cy="1797320"/>
          </a:xfrm>
          <a:prstGeom prst="rect">
            <a:avLst/>
          </a:prstGeom>
        </p:spPr>
      </p:pic>
      <p:pic>
        <p:nvPicPr>
          <p:cNvPr id="8" name="그래픽 7" descr="아래쪽 캐럿 단색으로 채워진">
            <a:extLst>
              <a:ext uri="{FF2B5EF4-FFF2-40B4-BE49-F238E27FC236}">
                <a16:creationId xmlns:a16="http://schemas.microsoft.com/office/drawing/2014/main" id="{53ED306D-3292-CF9A-1DFF-13665D9FA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7370" y="2336952"/>
            <a:ext cx="495672" cy="495672"/>
          </a:xfrm>
          <a:prstGeom prst="rect">
            <a:avLst/>
          </a:prstGeom>
        </p:spPr>
      </p:pic>
      <p:pic>
        <p:nvPicPr>
          <p:cNvPr id="9" name="그래픽 8" descr="아래쪽 캐럿 단색으로 채워진">
            <a:extLst>
              <a:ext uri="{FF2B5EF4-FFF2-40B4-BE49-F238E27FC236}">
                <a16:creationId xmlns:a16="http://schemas.microsoft.com/office/drawing/2014/main" id="{45F34513-F02F-05ED-E57C-5214A7013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7369" y="3974878"/>
            <a:ext cx="495672" cy="495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CC748-F60B-8191-104A-E0344FD639A6}"/>
              </a:ext>
            </a:extLst>
          </p:cNvPr>
          <p:cNvSpPr txBox="1"/>
          <p:nvPr/>
        </p:nvSpPr>
        <p:spPr>
          <a:xfrm>
            <a:off x="5340833" y="2132860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도서 제목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118EB-0234-E506-CF9A-BC365DE9715F}"/>
              </a:ext>
            </a:extLst>
          </p:cNvPr>
          <p:cNvSpPr txBox="1"/>
          <p:nvPr/>
        </p:nvSpPr>
        <p:spPr>
          <a:xfrm>
            <a:off x="5135648" y="3793731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마우스로 도서 선택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5324E6-A5DC-0821-75E4-C7F92F67BEC9}"/>
              </a:ext>
            </a:extLst>
          </p:cNvPr>
          <p:cNvSpPr/>
          <p:nvPr/>
        </p:nvSpPr>
        <p:spPr>
          <a:xfrm>
            <a:off x="4691048" y="5737496"/>
            <a:ext cx="2808311" cy="4956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385213-A0A1-334E-C95C-CF5422C97FEC}"/>
              </a:ext>
            </a:extLst>
          </p:cNvPr>
          <p:cNvSpPr/>
          <p:nvPr/>
        </p:nvSpPr>
        <p:spPr>
          <a:xfrm>
            <a:off x="2206774" y="3205730"/>
            <a:ext cx="7776864" cy="386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B61A9-8A28-E4FE-4AAB-A0F01829E7A8}"/>
              </a:ext>
            </a:extLst>
          </p:cNvPr>
          <p:cNvSpPr txBox="1"/>
          <p:nvPr/>
        </p:nvSpPr>
        <p:spPr>
          <a:xfrm>
            <a:off x="5569257" y="6265158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도서 삭제</a:t>
            </a:r>
          </a:p>
        </p:txBody>
      </p:sp>
    </p:spTree>
    <p:extLst>
      <p:ext uri="{BB962C8B-B14F-4D97-AF65-F5344CB8AC3E}">
        <p14:creationId xmlns:p14="http://schemas.microsoft.com/office/powerpoint/2010/main" val="113920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19" y="189434"/>
            <a:ext cx="10971373" cy="798753"/>
          </a:xfrm>
        </p:spPr>
        <p:txBody>
          <a:bodyPr/>
          <a:lstStyle/>
          <a:p>
            <a:r>
              <a:rPr lang="en-US" altLang="ko-KR" dirty="0">
                <a:solidFill>
                  <a:srgbClr val="F6E8E8"/>
                </a:solidFill>
              </a:rPr>
              <a:t>user</a:t>
            </a:r>
            <a:endParaRPr lang="ko-KR" altLang="en-US" dirty="0">
              <a:solidFill>
                <a:srgbClr val="F6E8E8"/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81045BC-6B9F-F5F7-6C2B-CE524AD91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82" t="46491" r="82160" b="34840"/>
          <a:stretch/>
        </p:blipFill>
        <p:spPr>
          <a:xfrm>
            <a:off x="2638821" y="1803258"/>
            <a:ext cx="6912769" cy="3253071"/>
          </a:xfrm>
        </p:spPr>
      </p:pic>
    </p:spTree>
    <p:extLst>
      <p:ext uri="{BB962C8B-B14F-4D97-AF65-F5344CB8AC3E}">
        <p14:creationId xmlns:p14="http://schemas.microsoft.com/office/powerpoint/2010/main" val="35479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E8E8"/>
                </a:solidFill>
              </a:rPr>
              <a:t>book</a:t>
            </a:r>
            <a:endParaRPr lang="ko-KR" altLang="en-US" dirty="0">
              <a:solidFill>
                <a:srgbClr val="F6E8E8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42F426-4FC9-657E-ECBD-90DE57EAD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8" t="44123" r="63783" b="29991"/>
          <a:stretch/>
        </p:blipFill>
        <p:spPr>
          <a:xfrm>
            <a:off x="1664960" y="4378431"/>
            <a:ext cx="9140103" cy="23042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0E8BEC-6A31-F579-D6C0-053EC2664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-203" r="566" b="31098"/>
          <a:stretch/>
        </p:blipFill>
        <p:spPr>
          <a:xfrm>
            <a:off x="1648191" y="1413570"/>
            <a:ext cx="9122622" cy="2808312"/>
          </a:xfrm>
          <a:prstGeom prst="rect">
            <a:avLst/>
          </a:prstGeom>
        </p:spPr>
      </p:pic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21C3090B-E67B-A84A-10AF-904C1B1945CB}"/>
              </a:ext>
            </a:extLst>
          </p:cNvPr>
          <p:cNvSpPr/>
          <p:nvPr/>
        </p:nvSpPr>
        <p:spPr>
          <a:xfrm>
            <a:off x="406574" y="2637706"/>
            <a:ext cx="1152128" cy="3168352"/>
          </a:xfrm>
          <a:prstGeom prst="curvedRightArrow">
            <a:avLst/>
          </a:prstGeom>
          <a:solidFill>
            <a:srgbClr val="F6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84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F6E8E8"/>
                </a:solidFill>
              </a:rPr>
              <a:t>check_out</a:t>
            </a:r>
            <a:endParaRPr lang="ko-KR" altLang="en-US" dirty="0">
              <a:solidFill>
                <a:srgbClr val="F6E8E8"/>
              </a:solidFill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6EC4ACB-CB4C-AC2A-4C0B-109E1BF6B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" t="46491" r="75597" b="37174"/>
          <a:stretch/>
        </p:blipFill>
        <p:spPr>
          <a:xfrm>
            <a:off x="471091" y="2421682"/>
            <a:ext cx="11109802" cy="2880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A406A4-ADC4-3B52-4580-5CF28223BB83}"/>
              </a:ext>
            </a:extLst>
          </p:cNvPr>
          <p:cNvSpPr txBox="1"/>
          <p:nvPr/>
        </p:nvSpPr>
        <p:spPr>
          <a:xfrm>
            <a:off x="1054646" y="1989634"/>
            <a:ext cx="1087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6E8E8"/>
                </a:solidFill>
              </a:rPr>
              <a:t> </a:t>
            </a:r>
            <a:r>
              <a:rPr lang="ko-KR" altLang="en-US" dirty="0">
                <a:solidFill>
                  <a:srgbClr val="F6E8E8"/>
                </a:solidFill>
              </a:rPr>
              <a:t>    대출한 유저 정보                  대출된 책 정보                대출 날짜        반납예정일   반납 연장 유무</a:t>
            </a:r>
          </a:p>
        </p:txBody>
      </p:sp>
    </p:spTree>
    <p:extLst>
      <p:ext uri="{BB962C8B-B14F-4D97-AF65-F5344CB8AC3E}">
        <p14:creationId xmlns:p14="http://schemas.microsoft.com/office/powerpoint/2010/main" val="336255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7B7E6D-E1C7-54A6-3F25-8488C3D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E8E8"/>
                </a:solidFill>
              </a:rPr>
              <a:t>reservation</a:t>
            </a:r>
            <a:endParaRPr lang="ko-KR" altLang="en-US" dirty="0">
              <a:solidFill>
                <a:srgbClr val="F6E8E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349D8-5DC7-47AB-AC20-FE4E01CE84A3}"/>
              </a:ext>
            </a:extLst>
          </p:cNvPr>
          <p:cNvSpPr txBox="1"/>
          <p:nvPr/>
        </p:nvSpPr>
        <p:spPr>
          <a:xfrm>
            <a:off x="1821356" y="2033404"/>
            <a:ext cx="993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6E8E8"/>
                </a:solidFill>
              </a:rPr>
              <a:t>예약한 유저</a:t>
            </a:r>
            <a:r>
              <a:rPr lang="en-US" altLang="ko-KR" dirty="0">
                <a:solidFill>
                  <a:srgbClr val="F6E8E8"/>
                </a:solidFill>
              </a:rPr>
              <a:t>id               </a:t>
            </a:r>
            <a:r>
              <a:rPr lang="ko-KR" altLang="en-US" dirty="0">
                <a:solidFill>
                  <a:srgbClr val="F6E8E8"/>
                </a:solidFill>
              </a:rPr>
              <a:t>예약된 책 정보                    예약한 날짜                           예약 우선 순위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2FC924-6987-DB0F-D85A-2ADD3025D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0" t="45800" r="74809" b="39855"/>
          <a:stretch/>
        </p:blipFill>
        <p:spPr>
          <a:xfrm>
            <a:off x="631938" y="2421682"/>
            <a:ext cx="10800000" cy="24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175923" y="1298017"/>
            <a:ext cx="3260677" cy="1361807"/>
            <a:chOff x="6175923" y="1298017"/>
            <a:chExt cx="3260677" cy="1361807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217894" y="1903592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회원 정보 관리</a:t>
              </a:r>
              <a:endParaRPr kumimoji="1" lang="en-US" altLang="ko-KR" sz="2800" b="1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17894" y="2411423"/>
              <a:ext cx="3024336" cy="248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Developer </a:t>
              </a:r>
              <a:r>
                <a:rPr lang="ko-KR" altLang="en-US" sz="1200" dirty="0" err="1">
                  <a:solidFill>
                    <a:srgbClr val="F6E8E8"/>
                  </a:solidFill>
                  <a:latin typeface="+mj-lt"/>
                  <a:cs typeface="굴림" pitchFamily="50" charset="-127"/>
                </a:rPr>
                <a:t>김규빈</a:t>
              </a:r>
              <a:endParaRPr lang="en-US" altLang="ko-KR" sz="1200" dirty="0">
                <a:solidFill>
                  <a:srgbClr val="F6E8E8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175923" y="1298017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F6E8E8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 dirty="0">
                <a:solidFill>
                  <a:srgbClr val="F6E8E8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240788" y="3069754"/>
            <a:ext cx="4063272" cy="167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로그인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회원가입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마이페이지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38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12541</TotalTime>
  <Words>761</Words>
  <Application>Microsoft Office PowerPoint</Application>
  <PresentationFormat>사용자 지정</PresentationFormat>
  <Paragraphs>202</Paragraphs>
  <Slides>42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Calibri</vt:lpstr>
      <vt:lpstr>Calibri Light</vt:lpstr>
      <vt:lpstr>Noto Sans</vt:lpstr>
      <vt:lpstr>굴림체</vt:lpstr>
      <vt:lpstr>Arial</vt:lpstr>
      <vt:lpstr>맑은 고딕</vt:lpstr>
      <vt:lpstr>Office 테마</vt:lpstr>
      <vt:lpstr>LIVE-RARY</vt:lpstr>
      <vt:lpstr>PowerPoint 프레젠테이션</vt:lpstr>
      <vt:lpstr>PowerPoint 프레젠테이션</vt:lpstr>
      <vt:lpstr>PowerPoint 프레젠테이션</vt:lpstr>
      <vt:lpstr>user</vt:lpstr>
      <vt:lpstr>book</vt:lpstr>
      <vt:lpstr>check_out</vt:lpstr>
      <vt:lpstr>reservation</vt:lpstr>
      <vt:lpstr>PowerPoint 프레젠테이션</vt:lpstr>
      <vt:lpstr>로그인</vt:lpstr>
      <vt:lpstr>회원가입</vt:lpstr>
      <vt:lpstr>회원가입</vt:lpstr>
      <vt:lpstr>회원가입</vt:lpstr>
      <vt:lpstr>마이페이지</vt:lpstr>
      <vt:lpstr>PowerPoint 프레젠테이션</vt:lpstr>
      <vt:lpstr>도서 검색 – 책 제목</vt:lpstr>
      <vt:lpstr>도서 검색 - 저자</vt:lpstr>
      <vt:lpstr>도서 예약</vt:lpstr>
      <vt:lpstr>도서 예약</vt:lpstr>
      <vt:lpstr>도서 예약 – 불가능한 조건</vt:lpstr>
      <vt:lpstr>도서 예약 – 우선 순위</vt:lpstr>
      <vt:lpstr>알림 – 예약 도서</vt:lpstr>
      <vt:lpstr>알림 – 연체 도서</vt:lpstr>
      <vt:lpstr>예약 목록</vt:lpstr>
      <vt:lpstr>예약 목록</vt:lpstr>
      <vt:lpstr>대출 목록</vt:lpstr>
      <vt:lpstr>대출 목록</vt:lpstr>
      <vt:lpstr>대출 목록</vt:lpstr>
      <vt:lpstr>대출 연장 – 불가능한 조건 </vt:lpstr>
      <vt:lpstr>PowerPoint 프레젠테이션</vt:lpstr>
      <vt:lpstr>사서 화면</vt:lpstr>
      <vt:lpstr>대출</vt:lpstr>
      <vt:lpstr>대출</vt:lpstr>
      <vt:lpstr>대출</vt:lpstr>
      <vt:lpstr>반납</vt:lpstr>
      <vt:lpstr>반납</vt:lpstr>
      <vt:lpstr>도서 등록</vt:lpstr>
      <vt:lpstr>도서 등록</vt:lpstr>
      <vt:lpstr>도서 등록</vt:lpstr>
      <vt:lpstr>도서 삭제</vt:lpstr>
      <vt:lpstr>도서 삭제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진민주</cp:lastModifiedBy>
  <cp:revision>62</cp:revision>
  <dcterms:created xsi:type="dcterms:W3CDTF">2010-02-01T08:03:16Z</dcterms:created>
  <dcterms:modified xsi:type="dcterms:W3CDTF">2022-12-13T09:00:18Z</dcterms:modified>
  <cp:category>www.slidemembers.com</cp:category>
</cp:coreProperties>
</file>